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60" r:id="rId2"/>
    <p:sldId id="261" r:id="rId3"/>
    <p:sldId id="276" r:id="rId4"/>
    <p:sldId id="277" r:id="rId5"/>
    <p:sldId id="262" r:id="rId6"/>
    <p:sldId id="263" r:id="rId7"/>
    <p:sldId id="264" r:id="rId8"/>
    <p:sldId id="265" r:id="rId9"/>
    <p:sldId id="278" r:id="rId10"/>
    <p:sldId id="268" r:id="rId11"/>
    <p:sldId id="269" r:id="rId12"/>
    <p:sldId id="279" r:id="rId13"/>
    <p:sldId id="270" r:id="rId14"/>
    <p:sldId id="28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1" d="100"/>
          <a:sy n="71" d="100"/>
        </p:scale>
        <p:origin x="-135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45E8E-30AD-4773-A893-C7DA188AAAC6}" type="doc">
      <dgm:prSet loTypeId="urn:microsoft.com/office/officeart/2005/8/layout/cycle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53615E-0DC3-4B04-A036-AF037E37903A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1.Нарастание напряжения </a:t>
          </a:r>
          <a:r>
            <a:rPr lang="ru-RU" sz="2000" b="0" dirty="0" smtClean="0"/>
            <a:t>(недовольство в отношениях нарушение в общение)</a:t>
          </a:r>
          <a:endParaRPr lang="ru-RU" sz="2000" b="0" dirty="0"/>
        </a:p>
      </dgm:t>
    </dgm:pt>
    <dgm:pt modelId="{49221B8C-6A1C-4DC4-BA64-72030BE69637}" type="parTrans" cxnId="{375B1372-2A7C-4AA3-96E2-AEBEB1B78930}">
      <dgm:prSet/>
      <dgm:spPr/>
      <dgm:t>
        <a:bodyPr/>
        <a:lstStyle/>
        <a:p>
          <a:endParaRPr lang="ru-RU"/>
        </a:p>
      </dgm:t>
    </dgm:pt>
    <dgm:pt modelId="{534150F9-B082-4623-9F28-702345456059}" type="sibTrans" cxnId="{375B1372-2A7C-4AA3-96E2-AEBEB1B78930}">
      <dgm:prSet/>
      <dgm:spPr/>
      <dgm:t>
        <a:bodyPr/>
        <a:lstStyle/>
        <a:p>
          <a:endParaRPr lang="ru-RU"/>
        </a:p>
      </dgm:t>
    </dgm:pt>
    <dgm:pt modelId="{AECCD96D-856B-41AB-A4C5-2ED3AE4C4172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2.Насильственный инцидент </a:t>
          </a:r>
          <a:r>
            <a:rPr lang="ru-RU" sz="2000" b="0" dirty="0" smtClean="0">
              <a:solidFill>
                <a:schemeClr val="tx1"/>
              </a:solidFill>
            </a:rPr>
            <a:t>(вспышка жестокости, сопровождается яростью, спорами, угрозами </a:t>
          </a:r>
          <a:endParaRPr lang="ru-RU" sz="2000" b="0" dirty="0">
            <a:solidFill>
              <a:schemeClr val="tx1"/>
            </a:solidFill>
          </a:endParaRPr>
        </a:p>
      </dgm:t>
    </dgm:pt>
    <dgm:pt modelId="{BECC277A-2621-4BE0-A97C-A34775F827BA}" type="parTrans" cxnId="{5325194C-2E61-454B-B813-B758D75865F6}">
      <dgm:prSet/>
      <dgm:spPr/>
      <dgm:t>
        <a:bodyPr/>
        <a:lstStyle/>
        <a:p>
          <a:endParaRPr lang="ru-RU"/>
        </a:p>
      </dgm:t>
    </dgm:pt>
    <dgm:pt modelId="{54F35BA3-93F6-4E78-9366-7AD481D02F8A}" type="sibTrans" cxnId="{5325194C-2E61-454B-B813-B758D75865F6}">
      <dgm:prSet/>
      <dgm:spPr/>
      <dgm:t>
        <a:bodyPr/>
        <a:lstStyle/>
        <a:p>
          <a:endParaRPr lang="ru-RU"/>
        </a:p>
      </dgm:t>
    </dgm:pt>
    <dgm:pt modelId="{FF44E7D7-0815-4E78-9061-AC7B88792F40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3. Примирение . </a:t>
          </a:r>
          <a:r>
            <a:rPr lang="ru-RU" sz="2000" b="0" dirty="0" smtClean="0">
              <a:solidFill>
                <a:schemeClr val="tx1"/>
              </a:solidFill>
            </a:rPr>
            <a:t>Обидчик приносит извинения, объясняет причину жестокости, перекладывает  вину на пострадавшую (-его</a:t>
          </a:r>
          <a:r>
            <a:rPr lang="ru-RU" sz="1600" b="1" dirty="0" smtClean="0">
              <a:solidFill>
                <a:schemeClr val="tx1"/>
              </a:solidFill>
            </a:rPr>
            <a:t>)</a:t>
          </a:r>
          <a:endParaRPr lang="ru-RU" sz="1600" b="1" dirty="0">
            <a:solidFill>
              <a:schemeClr val="tx1"/>
            </a:solidFill>
          </a:endParaRPr>
        </a:p>
      </dgm:t>
    </dgm:pt>
    <dgm:pt modelId="{E9CA1DAC-F83B-4ED1-B981-8B9BF550B4EA}" type="parTrans" cxnId="{56FAA3FC-39F6-4E8F-98FE-50628AF0160E}">
      <dgm:prSet/>
      <dgm:spPr/>
      <dgm:t>
        <a:bodyPr/>
        <a:lstStyle/>
        <a:p>
          <a:endParaRPr lang="ru-RU"/>
        </a:p>
      </dgm:t>
    </dgm:pt>
    <dgm:pt modelId="{831B85E3-1E70-4E45-A70A-486661B9F466}" type="sibTrans" cxnId="{56FAA3FC-39F6-4E8F-98FE-50628AF0160E}">
      <dgm:prSet/>
      <dgm:spPr/>
      <dgm:t>
        <a:bodyPr/>
        <a:lstStyle/>
        <a:p>
          <a:endParaRPr lang="ru-RU"/>
        </a:p>
      </dgm:t>
    </dgm:pt>
    <dgm:pt modelId="{2E224512-DABD-4F6F-B40E-955D7B1DE758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4. «медовый месяц» </a:t>
          </a:r>
          <a:r>
            <a:rPr lang="ru-RU" sz="2000" b="0" dirty="0" smtClean="0">
              <a:solidFill>
                <a:schemeClr val="tx1"/>
              </a:solidFill>
            </a:rPr>
            <a:t>качество отношений между партнёрами на этой стадии возвращается первоначальному</a:t>
          </a:r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.</a:t>
          </a:r>
          <a:endParaRPr lang="ru-RU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62758047-577D-47EE-A754-D202AC6E1B47}" type="parTrans" cxnId="{24B8596D-94AB-455F-A124-04F44BD954EF}">
      <dgm:prSet/>
      <dgm:spPr/>
      <dgm:t>
        <a:bodyPr/>
        <a:lstStyle/>
        <a:p>
          <a:endParaRPr lang="ru-RU"/>
        </a:p>
      </dgm:t>
    </dgm:pt>
    <dgm:pt modelId="{C25157DC-16EE-4713-BE84-1F49B0CFA692}" type="sibTrans" cxnId="{24B8596D-94AB-455F-A124-04F44BD954EF}">
      <dgm:prSet/>
      <dgm:spPr/>
      <dgm:t>
        <a:bodyPr/>
        <a:lstStyle/>
        <a:p>
          <a:endParaRPr lang="ru-RU"/>
        </a:p>
      </dgm:t>
    </dgm:pt>
    <dgm:pt modelId="{32AB2F99-02F0-4953-80E8-47C4A10E5544}" type="pres">
      <dgm:prSet presAssocID="{84F45E8E-30AD-4773-A893-C7DA188AAAC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4FDDA7-7FD5-46B6-B9BC-EA35C0E587D5}" type="pres">
      <dgm:prSet presAssocID="{4253615E-0DC3-4B04-A036-AF037E37903A}" presName="dummy" presStyleCnt="0"/>
      <dgm:spPr/>
    </dgm:pt>
    <dgm:pt modelId="{811B1CE3-3462-4617-B9AE-B44928F4468A}" type="pres">
      <dgm:prSet presAssocID="{4253615E-0DC3-4B04-A036-AF037E37903A}" presName="node" presStyleLbl="revTx" presStyleIdx="0" presStyleCnt="4" custScaleX="162898" custScaleY="94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49C17-9014-4CC5-847A-E94FFE975E11}" type="pres">
      <dgm:prSet presAssocID="{534150F9-B082-4623-9F28-702345456059}" presName="sibTrans" presStyleLbl="node1" presStyleIdx="0" presStyleCnt="4"/>
      <dgm:spPr/>
      <dgm:t>
        <a:bodyPr/>
        <a:lstStyle/>
        <a:p>
          <a:endParaRPr lang="ru-RU"/>
        </a:p>
      </dgm:t>
    </dgm:pt>
    <dgm:pt modelId="{1CFC4F3C-374E-445F-9234-04AD0D559E93}" type="pres">
      <dgm:prSet presAssocID="{AECCD96D-856B-41AB-A4C5-2ED3AE4C4172}" presName="dummy" presStyleCnt="0"/>
      <dgm:spPr/>
    </dgm:pt>
    <dgm:pt modelId="{6B7BEB37-00AA-4CEF-B8DA-714A406B14B4}" type="pres">
      <dgm:prSet presAssocID="{AECCD96D-856B-41AB-A4C5-2ED3AE4C4172}" presName="node" presStyleLbl="revTx" presStyleIdx="1" presStyleCnt="4" custScaleX="140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55CDC-99A6-4F62-9296-FC00D5463008}" type="pres">
      <dgm:prSet presAssocID="{54F35BA3-93F6-4E78-9366-7AD481D02F8A}" presName="sibTrans" presStyleLbl="node1" presStyleIdx="1" presStyleCnt="4"/>
      <dgm:spPr/>
      <dgm:t>
        <a:bodyPr/>
        <a:lstStyle/>
        <a:p>
          <a:endParaRPr lang="ru-RU"/>
        </a:p>
      </dgm:t>
    </dgm:pt>
    <dgm:pt modelId="{6004691E-A69A-4682-BEF8-FB048090DF88}" type="pres">
      <dgm:prSet presAssocID="{FF44E7D7-0815-4E78-9061-AC7B88792F40}" presName="dummy" presStyleCnt="0"/>
      <dgm:spPr/>
    </dgm:pt>
    <dgm:pt modelId="{D3D6D99C-2D40-4B14-A9AA-8377F60BB936}" type="pres">
      <dgm:prSet presAssocID="{FF44E7D7-0815-4E78-9061-AC7B88792F40}" presName="node" presStyleLbl="revTx" presStyleIdx="2" presStyleCnt="4" custScaleX="155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43B77-204B-4904-A4DD-DCF06F0C915E}" type="pres">
      <dgm:prSet presAssocID="{831B85E3-1E70-4E45-A70A-486661B9F466}" presName="sibTrans" presStyleLbl="node1" presStyleIdx="2" presStyleCnt="4" custLinFactNeighborX="-3481" custLinFactNeighborY="-8948"/>
      <dgm:spPr/>
      <dgm:t>
        <a:bodyPr/>
        <a:lstStyle/>
        <a:p>
          <a:endParaRPr lang="ru-RU"/>
        </a:p>
      </dgm:t>
    </dgm:pt>
    <dgm:pt modelId="{0403D6B3-02F3-42ED-84A1-D58B8656B444}" type="pres">
      <dgm:prSet presAssocID="{2E224512-DABD-4F6F-B40E-955D7B1DE758}" presName="dummy" presStyleCnt="0"/>
      <dgm:spPr/>
    </dgm:pt>
    <dgm:pt modelId="{88F87A7B-CB0B-4255-85B3-29F80FB2750E}" type="pres">
      <dgm:prSet presAssocID="{2E224512-DABD-4F6F-B40E-955D7B1DE758}" presName="node" presStyleLbl="revTx" presStyleIdx="3" presStyleCnt="4" custScaleX="141270" custScaleY="106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FF751-10C3-4A86-BCB0-D7F4DFAFCF41}" type="pres">
      <dgm:prSet presAssocID="{C25157DC-16EE-4713-BE84-1F49B0CFA692}" presName="sibTrans" presStyleLbl="node1" presStyleIdx="3" presStyleCnt="4" custLinFactNeighborX="-297" custLinFactNeighborY="-989"/>
      <dgm:spPr/>
      <dgm:t>
        <a:bodyPr/>
        <a:lstStyle/>
        <a:p>
          <a:endParaRPr lang="ru-RU"/>
        </a:p>
      </dgm:t>
    </dgm:pt>
  </dgm:ptLst>
  <dgm:cxnLst>
    <dgm:cxn modelId="{E575C6F6-EAC1-465D-92CC-8ABC26D4F55E}" type="presOf" srcId="{831B85E3-1E70-4E45-A70A-486661B9F466}" destId="{AA243B77-204B-4904-A4DD-DCF06F0C915E}" srcOrd="0" destOrd="0" presId="urn:microsoft.com/office/officeart/2005/8/layout/cycle1"/>
    <dgm:cxn modelId="{D07173FF-36E2-47D8-A6AB-85F4BE1B76F8}" type="presOf" srcId="{2E224512-DABD-4F6F-B40E-955D7B1DE758}" destId="{88F87A7B-CB0B-4255-85B3-29F80FB2750E}" srcOrd="0" destOrd="0" presId="urn:microsoft.com/office/officeart/2005/8/layout/cycle1"/>
    <dgm:cxn modelId="{5325194C-2E61-454B-B813-B758D75865F6}" srcId="{84F45E8E-30AD-4773-A893-C7DA188AAAC6}" destId="{AECCD96D-856B-41AB-A4C5-2ED3AE4C4172}" srcOrd="1" destOrd="0" parTransId="{BECC277A-2621-4BE0-A97C-A34775F827BA}" sibTransId="{54F35BA3-93F6-4E78-9366-7AD481D02F8A}"/>
    <dgm:cxn modelId="{56FAA3FC-39F6-4E8F-98FE-50628AF0160E}" srcId="{84F45E8E-30AD-4773-A893-C7DA188AAAC6}" destId="{FF44E7D7-0815-4E78-9061-AC7B88792F40}" srcOrd="2" destOrd="0" parTransId="{E9CA1DAC-F83B-4ED1-B981-8B9BF550B4EA}" sibTransId="{831B85E3-1E70-4E45-A70A-486661B9F466}"/>
    <dgm:cxn modelId="{1F176D9F-23E0-4426-93A1-0FC635E662C3}" type="presOf" srcId="{C25157DC-16EE-4713-BE84-1F49B0CFA692}" destId="{41AFF751-10C3-4A86-BCB0-D7F4DFAFCF41}" srcOrd="0" destOrd="0" presId="urn:microsoft.com/office/officeart/2005/8/layout/cycle1"/>
    <dgm:cxn modelId="{9FC942B0-F0D0-457E-A10A-8C95D0D57BD3}" type="presOf" srcId="{534150F9-B082-4623-9F28-702345456059}" destId="{58F49C17-9014-4CC5-847A-E94FFE975E11}" srcOrd="0" destOrd="0" presId="urn:microsoft.com/office/officeart/2005/8/layout/cycle1"/>
    <dgm:cxn modelId="{375B1372-2A7C-4AA3-96E2-AEBEB1B78930}" srcId="{84F45E8E-30AD-4773-A893-C7DA188AAAC6}" destId="{4253615E-0DC3-4B04-A036-AF037E37903A}" srcOrd="0" destOrd="0" parTransId="{49221B8C-6A1C-4DC4-BA64-72030BE69637}" sibTransId="{534150F9-B082-4623-9F28-702345456059}"/>
    <dgm:cxn modelId="{3BF586B5-3F8F-4D97-ADB2-51E99311B362}" type="presOf" srcId="{FF44E7D7-0815-4E78-9061-AC7B88792F40}" destId="{D3D6D99C-2D40-4B14-A9AA-8377F60BB936}" srcOrd="0" destOrd="0" presId="urn:microsoft.com/office/officeart/2005/8/layout/cycle1"/>
    <dgm:cxn modelId="{D317B792-B522-4A63-9772-1A57977D0145}" type="presOf" srcId="{84F45E8E-30AD-4773-A893-C7DA188AAAC6}" destId="{32AB2F99-02F0-4953-80E8-47C4A10E5544}" srcOrd="0" destOrd="0" presId="urn:microsoft.com/office/officeart/2005/8/layout/cycle1"/>
    <dgm:cxn modelId="{486AF79E-3E99-4E25-9183-296D018C1D50}" type="presOf" srcId="{4253615E-0DC3-4B04-A036-AF037E37903A}" destId="{811B1CE3-3462-4617-B9AE-B44928F4468A}" srcOrd="0" destOrd="0" presId="urn:microsoft.com/office/officeart/2005/8/layout/cycle1"/>
    <dgm:cxn modelId="{9F44BAEB-6F14-40AA-93CC-CD98DF8037BC}" type="presOf" srcId="{AECCD96D-856B-41AB-A4C5-2ED3AE4C4172}" destId="{6B7BEB37-00AA-4CEF-B8DA-714A406B14B4}" srcOrd="0" destOrd="0" presId="urn:microsoft.com/office/officeart/2005/8/layout/cycle1"/>
    <dgm:cxn modelId="{2C999FA8-866A-48E7-8043-772243C3AC81}" type="presOf" srcId="{54F35BA3-93F6-4E78-9366-7AD481D02F8A}" destId="{3D855CDC-99A6-4F62-9296-FC00D5463008}" srcOrd="0" destOrd="0" presId="urn:microsoft.com/office/officeart/2005/8/layout/cycle1"/>
    <dgm:cxn modelId="{24B8596D-94AB-455F-A124-04F44BD954EF}" srcId="{84F45E8E-30AD-4773-A893-C7DA188AAAC6}" destId="{2E224512-DABD-4F6F-B40E-955D7B1DE758}" srcOrd="3" destOrd="0" parTransId="{62758047-577D-47EE-A754-D202AC6E1B47}" sibTransId="{C25157DC-16EE-4713-BE84-1F49B0CFA692}"/>
    <dgm:cxn modelId="{31EFE0C0-0280-43A6-ACF9-C0313D3E0AD7}" type="presParOf" srcId="{32AB2F99-02F0-4953-80E8-47C4A10E5544}" destId="{2E4FDDA7-7FD5-46B6-B9BC-EA35C0E587D5}" srcOrd="0" destOrd="0" presId="urn:microsoft.com/office/officeart/2005/8/layout/cycle1"/>
    <dgm:cxn modelId="{370BB2FE-35E1-471F-9475-C64F5FDD5DBD}" type="presParOf" srcId="{32AB2F99-02F0-4953-80E8-47C4A10E5544}" destId="{811B1CE3-3462-4617-B9AE-B44928F4468A}" srcOrd="1" destOrd="0" presId="urn:microsoft.com/office/officeart/2005/8/layout/cycle1"/>
    <dgm:cxn modelId="{3044B2BA-BAC7-4137-8D7C-1FECCC370AB3}" type="presParOf" srcId="{32AB2F99-02F0-4953-80E8-47C4A10E5544}" destId="{58F49C17-9014-4CC5-847A-E94FFE975E11}" srcOrd="2" destOrd="0" presId="urn:microsoft.com/office/officeart/2005/8/layout/cycle1"/>
    <dgm:cxn modelId="{6AE91522-11FE-4A24-B7CE-2228C299EC0C}" type="presParOf" srcId="{32AB2F99-02F0-4953-80E8-47C4A10E5544}" destId="{1CFC4F3C-374E-445F-9234-04AD0D559E93}" srcOrd="3" destOrd="0" presId="urn:microsoft.com/office/officeart/2005/8/layout/cycle1"/>
    <dgm:cxn modelId="{0CCD55E7-E810-4E7E-B13C-B71813DCDA4B}" type="presParOf" srcId="{32AB2F99-02F0-4953-80E8-47C4A10E5544}" destId="{6B7BEB37-00AA-4CEF-B8DA-714A406B14B4}" srcOrd="4" destOrd="0" presId="urn:microsoft.com/office/officeart/2005/8/layout/cycle1"/>
    <dgm:cxn modelId="{0F33009F-7CD3-4D17-A5F5-285ABCEE8538}" type="presParOf" srcId="{32AB2F99-02F0-4953-80E8-47C4A10E5544}" destId="{3D855CDC-99A6-4F62-9296-FC00D5463008}" srcOrd="5" destOrd="0" presId="urn:microsoft.com/office/officeart/2005/8/layout/cycle1"/>
    <dgm:cxn modelId="{38D63A73-3D93-4B88-B171-5434FDA6B9F8}" type="presParOf" srcId="{32AB2F99-02F0-4953-80E8-47C4A10E5544}" destId="{6004691E-A69A-4682-BEF8-FB048090DF88}" srcOrd="6" destOrd="0" presId="urn:microsoft.com/office/officeart/2005/8/layout/cycle1"/>
    <dgm:cxn modelId="{92B4C663-9FD6-47E9-AED7-6D53D23BC025}" type="presParOf" srcId="{32AB2F99-02F0-4953-80E8-47C4A10E5544}" destId="{D3D6D99C-2D40-4B14-A9AA-8377F60BB936}" srcOrd="7" destOrd="0" presId="urn:microsoft.com/office/officeart/2005/8/layout/cycle1"/>
    <dgm:cxn modelId="{F41AEEF9-627B-42E3-A7EA-E269AECBC7ED}" type="presParOf" srcId="{32AB2F99-02F0-4953-80E8-47C4A10E5544}" destId="{AA243B77-204B-4904-A4DD-DCF06F0C915E}" srcOrd="8" destOrd="0" presId="urn:microsoft.com/office/officeart/2005/8/layout/cycle1"/>
    <dgm:cxn modelId="{21EFB229-328C-4A37-9EFB-B98DEC5061F0}" type="presParOf" srcId="{32AB2F99-02F0-4953-80E8-47C4A10E5544}" destId="{0403D6B3-02F3-42ED-84A1-D58B8656B444}" srcOrd="9" destOrd="0" presId="urn:microsoft.com/office/officeart/2005/8/layout/cycle1"/>
    <dgm:cxn modelId="{FFDBFA0F-148E-429B-84D8-668003ABE435}" type="presParOf" srcId="{32AB2F99-02F0-4953-80E8-47C4A10E5544}" destId="{88F87A7B-CB0B-4255-85B3-29F80FB2750E}" srcOrd="10" destOrd="0" presId="urn:microsoft.com/office/officeart/2005/8/layout/cycle1"/>
    <dgm:cxn modelId="{0427B1DE-A346-42FB-9750-CB6866549128}" type="presParOf" srcId="{32AB2F99-02F0-4953-80E8-47C4A10E5544}" destId="{41AFF751-10C3-4A86-BCB0-D7F4DFAFCF41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49C39E-350E-4C44-85AA-DD90B0F348FD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D03EF4C-DF49-49AB-9B63-1A898EB6E63A}">
      <dgm:prSet phldrT="[Текст]"/>
      <dgm:spPr/>
      <dgm:t>
        <a:bodyPr/>
        <a:lstStyle/>
        <a:p>
          <a:r>
            <a:rPr lang="ru-RU" dirty="0" smtClean="0"/>
            <a:t>НЕ </a:t>
          </a:r>
        </a:p>
        <a:p>
          <a:r>
            <a:rPr lang="ru-RU" dirty="0" smtClean="0"/>
            <a:t>МОЛЧИ!</a:t>
          </a:r>
          <a:endParaRPr lang="ru-RU" dirty="0"/>
        </a:p>
      </dgm:t>
    </dgm:pt>
    <dgm:pt modelId="{F7CE21B7-A20E-484B-95A7-3077214898E6}" type="parTrans" cxnId="{1DC52872-CAF9-452F-B66E-6F453AEE2DDC}">
      <dgm:prSet/>
      <dgm:spPr/>
      <dgm:t>
        <a:bodyPr/>
        <a:lstStyle/>
        <a:p>
          <a:endParaRPr lang="ru-RU"/>
        </a:p>
      </dgm:t>
    </dgm:pt>
    <dgm:pt modelId="{7E695A55-86F9-434F-AFD1-F5596756A0F3}" type="sibTrans" cxnId="{1DC52872-CAF9-452F-B66E-6F453AEE2DDC}">
      <dgm:prSet/>
      <dgm:spPr/>
      <dgm:t>
        <a:bodyPr/>
        <a:lstStyle/>
        <a:p>
          <a:endParaRPr lang="ru-RU"/>
        </a:p>
      </dgm:t>
    </dgm:pt>
    <dgm:pt modelId="{FFB11B9A-4D23-4FDF-9E9D-FD7A98E80364}">
      <dgm:prSet phldrT="[Текст]"/>
      <dgm:spPr/>
      <dgm:t>
        <a:bodyPr/>
        <a:lstStyle/>
        <a:p>
          <a:r>
            <a:rPr lang="ru-RU" dirty="0" smtClean="0"/>
            <a:t>НЕ </a:t>
          </a:r>
        </a:p>
        <a:p>
          <a:r>
            <a:rPr lang="ru-RU" dirty="0" smtClean="0"/>
            <a:t>ТЕРПИ!</a:t>
          </a:r>
          <a:endParaRPr lang="ru-RU" dirty="0"/>
        </a:p>
      </dgm:t>
    </dgm:pt>
    <dgm:pt modelId="{2C2DB58F-D05B-45BB-ABEE-6B1D069190F3}" type="parTrans" cxnId="{F5DBA33C-E018-4A8A-BACA-D17151E79857}">
      <dgm:prSet/>
      <dgm:spPr/>
      <dgm:t>
        <a:bodyPr/>
        <a:lstStyle/>
        <a:p>
          <a:endParaRPr lang="ru-RU"/>
        </a:p>
      </dgm:t>
    </dgm:pt>
    <dgm:pt modelId="{1E7384FF-FB1F-4631-82B5-5D4D11535E7B}" type="sibTrans" cxnId="{F5DBA33C-E018-4A8A-BACA-D17151E79857}">
      <dgm:prSet/>
      <dgm:spPr/>
      <dgm:t>
        <a:bodyPr/>
        <a:lstStyle/>
        <a:p>
          <a:endParaRPr lang="ru-RU"/>
        </a:p>
      </dgm:t>
    </dgm:pt>
    <dgm:pt modelId="{2A51D33B-DEA3-4F56-A8A1-661E9B321FCF}">
      <dgm:prSet phldrT="[Текст]"/>
      <dgm:spPr/>
      <dgm:t>
        <a:bodyPr/>
        <a:lstStyle/>
        <a:p>
          <a:r>
            <a:rPr lang="ru-RU" dirty="0" smtClean="0"/>
            <a:t>ПОЗВОНИ!</a:t>
          </a:r>
          <a:endParaRPr lang="ru-RU" dirty="0"/>
        </a:p>
      </dgm:t>
    </dgm:pt>
    <dgm:pt modelId="{9EA24F9F-DE57-4C5C-8814-337B8D5D2A12}" type="parTrans" cxnId="{8515B518-4987-4950-8CF5-3F04ABBDBFFF}">
      <dgm:prSet/>
      <dgm:spPr/>
      <dgm:t>
        <a:bodyPr/>
        <a:lstStyle/>
        <a:p>
          <a:endParaRPr lang="ru-RU"/>
        </a:p>
      </dgm:t>
    </dgm:pt>
    <dgm:pt modelId="{0D6F826B-BB4D-43EC-8AF5-603E989EB558}" type="sibTrans" cxnId="{8515B518-4987-4950-8CF5-3F04ABBDBFFF}">
      <dgm:prSet/>
      <dgm:spPr/>
      <dgm:t>
        <a:bodyPr/>
        <a:lstStyle/>
        <a:p>
          <a:endParaRPr lang="ru-RU"/>
        </a:p>
      </dgm:t>
    </dgm:pt>
    <dgm:pt modelId="{143B0A6A-5499-4CDA-8DD0-3B12477D1E9C}" type="pres">
      <dgm:prSet presAssocID="{F449C39E-350E-4C44-85AA-DD90B0F348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099E44-B890-45C6-94DC-7B7CEA89C9C5}" type="pres">
      <dgm:prSet presAssocID="{5D03EF4C-DF49-49AB-9B63-1A898EB6E6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291BE-3FA5-40D3-95E5-A8ED5BD0B0E4}" type="pres">
      <dgm:prSet presAssocID="{7E695A55-86F9-434F-AFD1-F5596756A0F3}" presName="sibTrans" presStyleCnt="0"/>
      <dgm:spPr/>
    </dgm:pt>
    <dgm:pt modelId="{ABCC254E-0933-4664-A9D7-02D60BC561D8}" type="pres">
      <dgm:prSet presAssocID="{FFB11B9A-4D23-4FDF-9E9D-FD7A98E8036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DD788-34A6-48EE-8DD4-2FCF0442C22B}" type="pres">
      <dgm:prSet presAssocID="{1E7384FF-FB1F-4631-82B5-5D4D11535E7B}" presName="sibTrans" presStyleCnt="0"/>
      <dgm:spPr/>
    </dgm:pt>
    <dgm:pt modelId="{6EA4A00C-BA55-435E-9A58-95E10F7F035E}" type="pres">
      <dgm:prSet presAssocID="{2A51D33B-DEA3-4F56-A8A1-661E9B321F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A2E700-F7BE-4C08-BFF0-58631E7F1A9F}" type="presOf" srcId="{FFB11B9A-4D23-4FDF-9E9D-FD7A98E80364}" destId="{ABCC254E-0933-4664-A9D7-02D60BC561D8}" srcOrd="0" destOrd="0" presId="urn:microsoft.com/office/officeart/2005/8/layout/default"/>
    <dgm:cxn modelId="{F5DBA33C-E018-4A8A-BACA-D17151E79857}" srcId="{F449C39E-350E-4C44-85AA-DD90B0F348FD}" destId="{FFB11B9A-4D23-4FDF-9E9D-FD7A98E80364}" srcOrd="1" destOrd="0" parTransId="{2C2DB58F-D05B-45BB-ABEE-6B1D069190F3}" sibTransId="{1E7384FF-FB1F-4631-82B5-5D4D11535E7B}"/>
    <dgm:cxn modelId="{18009E68-0676-4809-A0AB-EBA5625A27E2}" type="presOf" srcId="{2A51D33B-DEA3-4F56-A8A1-661E9B321FCF}" destId="{6EA4A00C-BA55-435E-9A58-95E10F7F035E}" srcOrd="0" destOrd="0" presId="urn:microsoft.com/office/officeart/2005/8/layout/default"/>
    <dgm:cxn modelId="{1DC52872-CAF9-452F-B66E-6F453AEE2DDC}" srcId="{F449C39E-350E-4C44-85AA-DD90B0F348FD}" destId="{5D03EF4C-DF49-49AB-9B63-1A898EB6E63A}" srcOrd="0" destOrd="0" parTransId="{F7CE21B7-A20E-484B-95A7-3077214898E6}" sibTransId="{7E695A55-86F9-434F-AFD1-F5596756A0F3}"/>
    <dgm:cxn modelId="{8515B518-4987-4950-8CF5-3F04ABBDBFFF}" srcId="{F449C39E-350E-4C44-85AA-DD90B0F348FD}" destId="{2A51D33B-DEA3-4F56-A8A1-661E9B321FCF}" srcOrd="2" destOrd="0" parTransId="{9EA24F9F-DE57-4C5C-8814-337B8D5D2A12}" sibTransId="{0D6F826B-BB4D-43EC-8AF5-603E989EB558}"/>
    <dgm:cxn modelId="{1F35400C-C7ED-49DB-A784-CC21B4EF5B40}" type="presOf" srcId="{F449C39E-350E-4C44-85AA-DD90B0F348FD}" destId="{143B0A6A-5499-4CDA-8DD0-3B12477D1E9C}" srcOrd="0" destOrd="0" presId="urn:microsoft.com/office/officeart/2005/8/layout/default"/>
    <dgm:cxn modelId="{9F8EB793-3094-4B41-A4E0-30E92EE588C4}" type="presOf" srcId="{5D03EF4C-DF49-49AB-9B63-1A898EB6E63A}" destId="{2E099E44-B890-45C6-94DC-7B7CEA89C9C5}" srcOrd="0" destOrd="0" presId="urn:microsoft.com/office/officeart/2005/8/layout/default"/>
    <dgm:cxn modelId="{42489CE4-0BA8-44A4-8841-54D3235AA8A3}" type="presParOf" srcId="{143B0A6A-5499-4CDA-8DD0-3B12477D1E9C}" destId="{2E099E44-B890-45C6-94DC-7B7CEA89C9C5}" srcOrd="0" destOrd="0" presId="urn:microsoft.com/office/officeart/2005/8/layout/default"/>
    <dgm:cxn modelId="{DF90D041-FE60-478E-A0BD-BBF61608E327}" type="presParOf" srcId="{143B0A6A-5499-4CDA-8DD0-3B12477D1E9C}" destId="{AE0291BE-3FA5-40D3-95E5-A8ED5BD0B0E4}" srcOrd="1" destOrd="0" presId="urn:microsoft.com/office/officeart/2005/8/layout/default"/>
    <dgm:cxn modelId="{7497D5E5-1070-4712-A95D-A721EC847FF1}" type="presParOf" srcId="{143B0A6A-5499-4CDA-8DD0-3B12477D1E9C}" destId="{ABCC254E-0933-4664-A9D7-02D60BC561D8}" srcOrd="2" destOrd="0" presId="urn:microsoft.com/office/officeart/2005/8/layout/default"/>
    <dgm:cxn modelId="{6ECE05B6-DFAB-41E8-B50A-DDC12986E1BF}" type="presParOf" srcId="{143B0A6A-5499-4CDA-8DD0-3B12477D1E9C}" destId="{62DDD788-34A6-48EE-8DD4-2FCF0442C22B}" srcOrd="3" destOrd="0" presId="urn:microsoft.com/office/officeart/2005/8/layout/default"/>
    <dgm:cxn modelId="{8C8F2B08-4CBB-49E4-AB04-2E874C8878B1}" type="presParOf" srcId="{143B0A6A-5499-4CDA-8DD0-3B12477D1E9C}" destId="{6EA4A00C-BA55-435E-9A58-95E10F7F035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10936-63BF-4272-8D17-4040F8E59030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EC7FD-F00B-490C-827D-4010A83CB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99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C48C-6F85-47CA-9C4A-ED870D9E7603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3690-7F0F-48EB-B296-222CBCC44C48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C48C-6F85-47CA-9C4A-ED870D9E7603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3690-7F0F-48EB-B296-222CBCC4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C48C-6F85-47CA-9C4A-ED870D9E7603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3690-7F0F-48EB-B296-222CBCC4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C48C-6F85-47CA-9C4A-ED870D9E7603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3690-7F0F-48EB-B296-222CBCC4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C48C-6F85-47CA-9C4A-ED870D9E7603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3690-7F0F-48EB-B296-222CBCC4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C48C-6F85-47CA-9C4A-ED870D9E7603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3690-7F0F-48EB-B296-222CBCC4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C48C-6F85-47CA-9C4A-ED870D9E7603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3690-7F0F-48EB-B296-222CBCC4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C48C-6F85-47CA-9C4A-ED870D9E7603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3690-7F0F-48EB-B296-222CBCC4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C48C-6F85-47CA-9C4A-ED870D9E7603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3690-7F0F-48EB-B296-222CBCC44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C48C-6F85-47CA-9C4A-ED870D9E7603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3690-7F0F-48EB-B296-222CBCC44C48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C48C-6F85-47CA-9C4A-ED870D9E7603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3690-7F0F-48EB-B296-222CBCC44C48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3DC48C-6F85-47CA-9C4A-ED870D9E7603}" type="datetimeFigureOut">
              <a:rPr lang="ru-RU" smtClean="0"/>
              <a:t>29.04.2017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93E3690-7F0F-48EB-B296-222CBCC44C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2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Насилие в семье- молчаливый убийца</a:t>
            </a:r>
            <a:endParaRPr lang="ru-RU" sz="42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87218"/>
            <a:ext cx="7416824" cy="4450094"/>
          </a:xfrm>
        </p:spPr>
      </p:pic>
    </p:spTree>
    <p:extLst>
      <p:ext uri="{BB962C8B-B14F-4D97-AF65-F5344CB8AC3E}">
        <p14:creationId xmlns:p14="http://schemas.microsoft.com/office/powerpoint/2010/main" val="2428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pPr algn="ctr"/>
            <a:r>
              <a:rPr lang="ru-RU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Насилие в семье причиняет боль </a:t>
            </a:r>
            <a:r>
              <a:rPr lang="ru-RU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которая гораздо сильнее, чем видимые отметины синяков и шрамов. Это опустошающее чувство </a:t>
            </a:r>
            <a:r>
              <a:rPr lang="ru-RU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быть оскорбленным тем, кого </a:t>
            </a:r>
            <a:r>
              <a:rPr lang="ru-RU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 любишь и веришь, что это взаимно.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7128792" cy="3888431"/>
          </a:xfrm>
        </p:spPr>
      </p:pic>
    </p:spTree>
    <p:extLst>
      <p:ext uri="{BB962C8B-B14F-4D97-AF65-F5344CB8AC3E}">
        <p14:creationId xmlns:p14="http://schemas.microsoft.com/office/powerpoint/2010/main" val="30867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Цикл насилия (по Ленор </a:t>
            </a:r>
            <a:r>
              <a:rPr lang="ru-RU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</a:t>
            </a: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окер )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5625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65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dirty="0"/>
              <a:t>Согласно Всеобщей Декларации прав </a:t>
            </a:r>
            <a:r>
              <a:rPr lang="ru-RU" dirty="0" smtClean="0"/>
              <a:t>человека,</a:t>
            </a:r>
            <a:r>
              <a:rPr lang="ru-RU" dirty="0"/>
              <a:t> которая была принята в 1948 году все люди имеют право на жизнь БЕЗ </a:t>
            </a:r>
            <a:r>
              <a:rPr lang="ru-RU" dirty="0" smtClean="0"/>
              <a:t>НАСИЛИЯ</a:t>
            </a:r>
          </a:p>
          <a:p>
            <a:r>
              <a:rPr lang="ru-RU" dirty="0" smtClean="0"/>
              <a:t>В частности </a:t>
            </a:r>
            <a:r>
              <a:rPr lang="ru-RU" dirty="0"/>
              <a:t>Декларация гласит: </a:t>
            </a:r>
            <a:endParaRPr lang="ru-RU" dirty="0" smtClean="0"/>
          </a:p>
          <a:p>
            <a:r>
              <a:rPr lang="ru-RU" dirty="0" smtClean="0"/>
              <a:t>“Статья </a:t>
            </a:r>
            <a:r>
              <a:rPr lang="ru-RU" dirty="0"/>
              <a:t>1. Все люди рождаются свободными </a:t>
            </a:r>
            <a:r>
              <a:rPr lang="ru-RU" dirty="0" smtClean="0"/>
              <a:t>и равными в своем достоинстве и правах</a:t>
            </a:r>
            <a:r>
              <a:rPr lang="ru-RU" dirty="0"/>
              <a:t>” </a:t>
            </a:r>
            <a:endParaRPr lang="ru-RU" dirty="0" smtClean="0"/>
          </a:p>
          <a:p>
            <a:r>
              <a:rPr lang="ru-RU" dirty="0" smtClean="0"/>
              <a:t>“</a:t>
            </a:r>
            <a:r>
              <a:rPr lang="ru-RU" dirty="0"/>
              <a:t>Статья 5. Никто не должен подвергаться </a:t>
            </a:r>
            <a:r>
              <a:rPr lang="ru-RU" dirty="0" smtClean="0"/>
              <a:t>пыткам или жестоким, бесчеловечным и унижающим достоинство обращению  и наказанию.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36550"/>
            <a:ext cx="3672408" cy="240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858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Насилие в доме…что делать?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6648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77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/>
              <a:t>Вы можете обратиться в </a:t>
            </a:r>
            <a:r>
              <a:rPr lang="ru-RU" dirty="0" smtClean="0"/>
              <a:t>правоохранительные органы  по телефону 102 (предоставление кризисной комнаты )</a:t>
            </a:r>
          </a:p>
          <a:p>
            <a:r>
              <a:rPr lang="ru-RU" dirty="0" smtClean="0"/>
              <a:t>Медицинские организации </a:t>
            </a:r>
          </a:p>
          <a:p>
            <a:r>
              <a:rPr lang="ru-RU" dirty="0" smtClean="0"/>
              <a:t>Религиозные организации</a:t>
            </a:r>
          </a:p>
          <a:p>
            <a:r>
              <a:rPr lang="ru-RU" dirty="0" smtClean="0"/>
              <a:t>Общественные организации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3"/>
            <a:ext cx="367240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4221087"/>
            <a:ext cx="3635449" cy="242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Documents and Settings\Admin\Рабочий стол\doctor-slid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2731963" cy="24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070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Телефон общенациональной горячей линии для лиц, пострадавших от домашнего насилия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>
                <a:solidFill>
                  <a:srgbClr val="C00000"/>
                </a:solidFill>
              </a:rPr>
              <a:t>8-801-100-8-80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80928"/>
            <a:ext cx="6624736" cy="3744416"/>
          </a:xfrm>
        </p:spPr>
      </p:pic>
    </p:spTree>
    <p:extLst>
      <p:ext uri="{BB962C8B-B14F-4D97-AF65-F5344CB8AC3E}">
        <p14:creationId xmlns:p14="http://schemas.microsoft.com/office/powerpoint/2010/main" val="6626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0"/>
          </a:xfrm>
        </p:spPr>
        <p:txBody>
          <a:bodyPr>
            <a:normAutofit/>
          </a:bodyPr>
          <a:lstStyle/>
          <a:p>
            <a:pPr algn="ctr"/>
            <a:r>
              <a:rPr lang="ru-RU" b="0" i="1" dirty="0">
                <a:solidFill>
                  <a:schemeClr val="tx1"/>
                </a:solidFill>
                <a:latin typeface="Comic Sans MS" pitchFamily="66" charset="0"/>
              </a:rPr>
              <a:t>Мы не можем изменить прошлое, не можем родиться в другой семье, у других родителей, которые воспитали бы нас </a:t>
            </a:r>
            <a:r>
              <a:rPr lang="ru-RU" b="0" i="1" dirty="0">
                <a:ln w="13335" cmpd="sng">
                  <a:solidFill>
                    <a:srgbClr val="CEB966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по-другому </a:t>
            </a:r>
            <a:r>
              <a:rPr lang="ru-RU" b="0" i="1" dirty="0" smtClean="0">
                <a:ln w="13335" cmpd="sng">
                  <a:solidFill>
                    <a:srgbClr val="CEB966">
                      <a:lumMod val="5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и у нас </a:t>
            </a:r>
            <a:r>
              <a:rPr lang="ru-RU" b="0" i="1" dirty="0" smtClean="0">
                <a:solidFill>
                  <a:schemeClr val="tx1"/>
                </a:solidFill>
                <a:latin typeface="Comic Sans MS" pitchFamily="66" charset="0"/>
              </a:rPr>
              <a:t>сформировался </a:t>
            </a:r>
            <a:r>
              <a:rPr lang="ru-RU" b="0" i="1" dirty="0">
                <a:solidFill>
                  <a:schemeClr val="tx1"/>
                </a:solidFill>
                <a:latin typeface="Comic Sans MS" pitchFamily="66" charset="0"/>
              </a:rPr>
              <a:t>бы другой характер. Однако мы можем изменить настоящее и будущее, но только если сами этого захотим.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085184"/>
            <a:ext cx="4414292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6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794322"/>
          </a:xfrm>
        </p:spPr>
        <p:txBody>
          <a:bodyPr>
            <a:normAutofit fontScale="90000"/>
          </a:bodyPr>
          <a:lstStyle/>
          <a:p>
            <a:r>
              <a:rPr lang="ru-RU" b="0" dirty="0">
                <a:solidFill>
                  <a:schemeClr val="tx2">
                    <a:lumMod val="75000"/>
                  </a:schemeClr>
                </a:solidFill>
              </a:rPr>
              <a:t>Семья - это общество в миниатюре, от целостности которого зависит безопасность всего большого человеческого общества. это общество в миниатюре, от целостности которого зависит безопасность всего большого человеческого 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</a:rPr>
              <a:t>              </a:t>
            </a:r>
            <a:r>
              <a:rPr lang="ru-RU" sz="2700" b="0" dirty="0" smtClean="0">
                <a:solidFill>
                  <a:schemeClr val="tx2">
                    <a:lumMod val="75000"/>
                  </a:schemeClr>
                </a:solidFill>
              </a:rPr>
              <a:t>Феликс </a:t>
            </a:r>
            <a:r>
              <a:rPr lang="ru-RU" sz="2700" b="0" dirty="0">
                <a:solidFill>
                  <a:schemeClr val="tx2">
                    <a:lumMod val="75000"/>
                  </a:schemeClr>
                </a:solidFill>
              </a:rPr>
              <a:t>Адлер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4038600" cy="302433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8960"/>
            <a:ext cx="3821906" cy="3057525"/>
          </a:xfrm>
        </p:spPr>
      </p:pic>
    </p:spTree>
    <p:extLst>
      <p:ext uri="{BB962C8B-B14F-4D97-AF65-F5344CB8AC3E}">
        <p14:creationId xmlns:p14="http://schemas.microsoft.com/office/powerpoint/2010/main" val="41670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chemeClr val="tx2">
                    <a:lumMod val="75000"/>
                  </a:schemeClr>
                </a:solidFill>
              </a:rPr>
              <a:t>Если победит насилие - проиграем все!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38" y="2852738"/>
            <a:ext cx="6530523" cy="3273425"/>
          </a:xfrm>
        </p:spPr>
      </p:pic>
    </p:spTree>
    <p:extLst>
      <p:ext uri="{BB962C8B-B14F-4D97-AF65-F5344CB8AC3E}">
        <p14:creationId xmlns:p14="http://schemas.microsoft.com/office/powerpoint/2010/main" val="19541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pPr algn="ctr"/>
            <a:r>
              <a:rPr lang="ru-RU" b="0" i="1" dirty="0">
                <a:solidFill>
                  <a:schemeClr val="tx2">
                    <a:lumMod val="75000"/>
                  </a:schemeClr>
                </a:solidFill>
              </a:rPr>
              <a:t>Давайте построим свой дом БЕЗ насилия!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4080"/>
            <a:ext cx="4038600" cy="3519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24944"/>
            <a:ext cx="367240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8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Насилие в семье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- молчаливый убийца!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Единственный 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способ остановить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его- 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открыто заявить об этом и дать своему голосу быть услышанным. </a:t>
            </a:r>
            <a:endParaRPr lang="ru-RU" sz="4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4400" dirty="0"/>
              <a:t> </a:t>
            </a:r>
            <a:r>
              <a:rPr lang="ru-RU" sz="4400" dirty="0" smtClean="0"/>
              <a:t>                                                                    </a:t>
            </a:r>
            <a:r>
              <a:rPr lang="ru-RU" sz="3600" i="1" dirty="0" err="1" smtClean="0">
                <a:solidFill>
                  <a:schemeClr val="accent6">
                    <a:lumMod val="50000"/>
                  </a:schemeClr>
                </a:solidFill>
              </a:rPr>
              <a:t>Pink</a:t>
            </a:r>
            <a:endParaRPr lang="ru-RU" sz="36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>
            <a:normAutofit/>
          </a:bodyPr>
          <a:lstStyle/>
          <a:p>
            <a:r>
              <a:rPr lang="ru-RU" dirty="0"/>
              <a:t>Домашнее насилие представляет </a:t>
            </a:r>
            <a:r>
              <a:rPr lang="ru-RU" dirty="0" smtClean="0"/>
              <a:t>серьезную проблему во </a:t>
            </a:r>
            <a:r>
              <a:rPr lang="ru-RU" dirty="0"/>
              <a:t>всем мире. </a:t>
            </a:r>
          </a:p>
          <a:p>
            <a:r>
              <a:rPr lang="ru-RU" dirty="0" smtClean="0"/>
              <a:t>Статистика </a:t>
            </a:r>
            <a:r>
              <a:rPr lang="ru-RU" dirty="0"/>
              <a:t>показывает, что домашнее </a:t>
            </a:r>
            <a:r>
              <a:rPr lang="ru-RU" dirty="0" smtClean="0"/>
              <a:t>насилие принимает характер </a:t>
            </a:r>
            <a:r>
              <a:rPr lang="ru-RU" dirty="0"/>
              <a:t>мировой эпидемии. </a:t>
            </a:r>
          </a:p>
          <a:p>
            <a:r>
              <a:rPr lang="ru-RU" dirty="0" smtClean="0"/>
              <a:t>Насилие </a:t>
            </a:r>
            <a:r>
              <a:rPr lang="ru-RU" dirty="0"/>
              <a:t>в семье происходит </a:t>
            </a:r>
            <a:r>
              <a:rPr lang="ru-RU" dirty="0" smtClean="0"/>
              <a:t>в любых слоях и категориях населения</a:t>
            </a:r>
            <a:r>
              <a:rPr lang="ru-RU" dirty="0"/>
              <a:t>, независимо от классовых, религиозных, социально-экономических </a:t>
            </a:r>
            <a:r>
              <a:rPr lang="ru-RU" dirty="0" smtClean="0"/>
              <a:t>аспектов.</a:t>
            </a:r>
          </a:p>
          <a:p>
            <a:r>
              <a:rPr lang="ru-RU" dirty="0" smtClean="0"/>
              <a:t>Согласно </a:t>
            </a:r>
            <a:r>
              <a:rPr lang="ru-RU" dirty="0"/>
              <a:t>данным Фонда по Преодолению Н</a:t>
            </a:r>
            <a:r>
              <a:rPr lang="ru-RU" dirty="0" smtClean="0"/>
              <a:t>асилия в Семье, каждая </a:t>
            </a:r>
            <a:r>
              <a:rPr lang="ru-RU" dirty="0"/>
              <a:t>третья женщина в мире </a:t>
            </a:r>
            <a:r>
              <a:rPr lang="ru-RU" dirty="0" smtClean="0"/>
              <a:t>пострадала от сексуального, </a:t>
            </a:r>
            <a:r>
              <a:rPr lang="ru-RU" dirty="0"/>
              <a:t>физического, морального или другого </a:t>
            </a:r>
            <a:r>
              <a:rPr lang="ru-RU" dirty="0" smtClean="0"/>
              <a:t>вида насилия за свою жизнь.</a:t>
            </a:r>
            <a:endParaRPr lang="ru-RU" dirty="0"/>
          </a:p>
        </p:txBody>
      </p:sp>
      <p:pic>
        <p:nvPicPr>
          <p:cNvPr id="1026" name="Picture 2" descr="C:\Documents and Settings\Admin\Рабочий стол\nasilie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5270"/>
            <a:ext cx="46085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87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  <a:tabLst/>
            </a:pPr>
            <a:r>
              <a:rPr lang="ru-RU" sz="2400" b="0" spc="0" dirty="0" smtClean="0">
                <a:ln>
                  <a:noFill/>
                </a:ln>
                <a:solidFill>
                  <a:srgbClr val="69676D"/>
                </a:solidFill>
                <a:ea typeface="+mn-ea"/>
                <a:cs typeface="+mn-cs"/>
              </a:rPr>
              <a:t>    В </a:t>
            </a:r>
            <a:r>
              <a:rPr lang="ru-RU" sz="2400" b="0" spc="0" dirty="0">
                <a:ln>
                  <a:noFill/>
                </a:ln>
                <a:solidFill>
                  <a:srgbClr val="69676D"/>
                </a:solidFill>
                <a:ea typeface="+mn-ea"/>
                <a:cs typeface="+mn-cs"/>
              </a:rPr>
              <a:t>Беларуси 3 из 5-ти женщин в возрасте 18-60 лет подвергаются психологическому насилию в семье, каждая четвертая – физическому насилию.</a:t>
            </a:r>
            <a:br>
              <a:rPr lang="ru-RU" sz="2400" b="0" spc="0" dirty="0">
                <a:ln>
                  <a:noFill/>
                </a:ln>
                <a:solidFill>
                  <a:srgbClr val="69676D"/>
                </a:solidFill>
                <a:ea typeface="+mn-ea"/>
                <a:cs typeface="+mn-cs"/>
              </a:rPr>
            </a:br>
            <a:r>
              <a:rPr lang="ru-RU" sz="2400" b="0" spc="0" dirty="0">
                <a:ln>
                  <a:noFill/>
                </a:ln>
                <a:solidFill>
                  <a:srgbClr val="69676D"/>
                </a:solidFill>
                <a:ea typeface="+mn-ea"/>
                <a:cs typeface="+mn-cs"/>
              </a:rPr>
              <a:t>22.4% женщин испытывают экономическое </a:t>
            </a:r>
            <a:br>
              <a:rPr lang="ru-RU" sz="2400" b="0" spc="0" dirty="0">
                <a:ln>
                  <a:noFill/>
                </a:ln>
                <a:solidFill>
                  <a:srgbClr val="69676D"/>
                </a:solidFill>
                <a:ea typeface="+mn-ea"/>
                <a:cs typeface="+mn-cs"/>
              </a:rPr>
            </a:br>
            <a:r>
              <a:rPr lang="ru-RU" sz="2400" b="0" spc="0" dirty="0">
                <a:ln>
                  <a:noFill/>
                </a:ln>
                <a:solidFill>
                  <a:srgbClr val="69676D"/>
                </a:solidFill>
                <a:ea typeface="+mn-ea"/>
                <a:cs typeface="+mn-cs"/>
              </a:rPr>
              <a:t>13.1% – сексуальное насилие со стороны мужа или постоянного партнера. </a:t>
            </a:r>
            <a:br>
              <a:rPr lang="ru-RU" sz="2400" b="0" spc="0" dirty="0">
                <a:ln>
                  <a:noFill/>
                </a:ln>
                <a:solidFill>
                  <a:srgbClr val="69676D"/>
                </a:solidFill>
                <a:ea typeface="+mn-ea"/>
                <a:cs typeface="+mn-cs"/>
              </a:rPr>
            </a:br>
            <a:r>
              <a:rPr lang="ru-RU" sz="2400" b="0" spc="0" dirty="0">
                <a:ln>
                  <a:noFill/>
                </a:ln>
                <a:solidFill>
                  <a:srgbClr val="69676D"/>
                </a:solidFill>
                <a:ea typeface="+mn-ea"/>
                <a:cs typeface="+mn-cs"/>
              </a:rPr>
              <a:t>12,5% мужчин испытывали физическое, 5,7% –сексуальное насилие; </a:t>
            </a:r>
            <a:br>
              <a:rPr lang="ru-RU" sz="2400" b="0" spc="0" dirty="0">
                <a:ln>
                  <a:noFill/>
                </a:ln>
                <a:solidFill>
                  <a:srgbClr val="69676D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13100"/>
            <a:ext cx="5297081" cy="3096220"/>
          </a:xfrm>
        </p:spPr>
      </p:pic>
    </p:spTree>
    <p:extLst>
      <p:ext uri="{BB962C8B-B14F-4D97-AF65-F5344CB8AC3E}">
        <p14:creationId xmlns:p14="http://schemas.microsoft.com/office/powerpoint/2010/main" val="182383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4038600" cy="25241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3016"/>
            <a:ext cx="3816424" cy="2952328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4463"/>
            <a:ext cx="6286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2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>
                <a:solidFill>
                  <a:schemeClr val="tx1"/>
                </a:solidFill>
              </a:rPr>
              <a:t>Насилие в семье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умышленные действия физической, психологической, сексуальной направленности одного члена семьи по отношению к другому члену семьи, нарушающие его права, свободы, законные интересы и причиняющие ему физические и (или) психические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страдания.</a:t>
            </a:r>
          </a:p>
          <a:p>
            <a:pPr marL="0" indent="0">
              <a:buNone/>
            </a:pPr>
            <a:r>
              <a:rPr lang="ru-RU" sz="2600" dirty="0"/>
              <a:t>Закон Республики Беларусь «Об основах деятельности по профилактике правонарушений» </a:t>
            </a:r>
            <a:endParaRPr lang="ru-RU" sz="2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Направленности насилия в семье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 стороны мужа по отношению к жене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Со стороны жены по отношению к мужу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Со </a:t>
            </a:r>
            <a:r>
              <a:rPr lang="ru-RU" dirty="0">
                <a:solidFill>
                  <a:schemeClr val="tx1"/>
                </a:solidFill>
              </a:rPr>
              <a:t>стороны одного или обоих родителей по отношению к </a:t>
            </a:r>
            <a:r>
              <a:rPr lang="ru-RU" dirty="0" smtClean="0">
                <a:solidFill>
                  <a:schemeClr val="tx1"/>
                </a:solidFill>
              </a:rPr>
              <a:t>детям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970" y="980728"/>
            <a:ext cx="2699792" cy="149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4" y="2060848"/>
            <a:ext cx="234277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495" y="4497646"/>
            <a:ext cx="3851473" cy="206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Со стороны старших </a:t>
            </a:r>
            <a:r>
              <a:rPr lang="ru-RU" dirty="0" smtClean="0">
                <a:solidFill>
                  <a:schemeClr val="tx1"/>
                </a:solidFill>
              </a:rPr>
              <a:t>детей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по </a:t>
            </a:r>
            <a:r>
              <a:rPr lang="ru-RU" dirty="0">
                <a:solidFill>
                  <a:schemeClr val="tx1"/>
                </a:solidFill>
              </a:rPr>
              <a:t>отношению к младшим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Со </a:t>
            </a:r>
            <a:r>
              <a:rPr lang="ru-RU" dirty="0">
                <a:solidFill>
                  <a:schemeClr val="tx1"/>
                </a:solidFill>
              </a:rPr>
              <a:t>стороны взрослых детей и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внуков по </a:t>
            </a:r>
            <a:r>
              <a:rPr lang="ru-RU" dirty="0">
                <a:solidFill>
                  <a:schemeClr val="tx1"/>
                </a:solidFill>
              </a:rPr>
              <a:t>отношению к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родителям </a:t>
            </a:r>
            <a:r>
              <a:rPr lang="ru-RU" dirty="0">
                <a:solidFill>
                  <a:schemeClr val="tx1"/>
                </a:solidFill>
              </a:rPr>
              <a:t>или престарелым 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родственникам 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Со </a:t>
            </a:r>
            <a:r>
              <a:rPr lang="ru-RU" dirty="0">
                <a:solidFill>
                  <a:schemeClr val="tx1"/>
                </a:solidFill>
              </a:rPr>
              <a:t>стороны одних членов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семьи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по </a:t>
            </a:r>
            <a:r>
              <a:rPr lang="ru-RU" dirty="0">
                <a:solidFill>
                  <a:schemeClr val="tx1"/>
                </a:solidFill>
              </a:rPr>
              <a:t>отношению к другим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096344" cy="191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564904"/>
            <a:ext cx="3275409" cy="162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76" y="4469904"/>
            <a:ext cx="33909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0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927155" cy="65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885023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385</TotalTime>
  <Words>532</Words>
  <Application>Microsoft Office PowerPoint</Application>
  <PresentationFormat>Экран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Паркет</vt:lpstr>
      <vt:lpstr>Насилие в семье- молчаливый убийца</vt:lpstr>
      <vt:lpstr>Презентация PowerPoint</vt:lpstr>
      <vt:lpstr>Презентация PowerPoint</vt:lpstr>
      <vt:lpstr>    В Беларуси 3 из 5-ти женщин в возрасте 18-60 лет подвергаются психологическому насилию в семье, каждая четвертая – физическому насилию. 22.4% женщин испытывают экономическое  13.1% – сексуальное насилие со стороны мужа или постоянного партнера.  12,5% мужчин испытывали физическое, 5,7% –сексуальное насилие;  </vt:lpstr>
      <vt:lpstr>Презентация PowerPoint</vt:lpstr>
      <vt:lpstr>Насилие в семье</vt:lpstr>
      <vt:lpstr>Направленности насилия в семье</vt:lpstr>
      <vt:lpstr>Презентация PowerPoint</vt:lpstr>
      <vt:lpstr>Презентация PowerPoint</vt:lpstr>
      <vt:lpstr>Насилие в семье причиняет боль , которая гораздо сильнее, чем видимые отметины синяков и шрамов. Это опустошающее чувство – быть оскорбленным тем, кого ты любишь и веришь, что это взаимно.</vt:lpstr>
      <vt:lpstr>Цикл насилия (по Ленор Уокер )</vt:lpstr>
      <vt:lpstr>Презентация PowerPoint</vt:lpstr>
      <vt:lpstr>Насилие в доме…что делать?</vt:lpstr>
      <vt:lpstr>Презентация PowerPoint</vt:lpstr>
      <vt:lpstr>Телефон общенациональной горячей линии для лиц, пострадавших от домашнего насилия  8-801-100-8-80 </vt:lpstr>
      <vt:lpstr>Мы не можем изменить прошлое, не можем родиться в другой семье, у других родителей, которые воспитали бы нас по-другому и у нас сформировался бы другой характер. Однако мы можем изменить настоящее и будущее, но только если сами этого захотим. </vt:lpstr>
      <vt:lpstr>Семья - это общество в миниатюре, от целостности которого зависит безопасность всего большого человеческого общества. это общество в миниатюре, от целостности которого зависит безопасность всего большого человеческого               Феликс Адлер</vt:lpstr>
      <vt:lpstr>Если победит насилие - проиграем все!</vt:lpstr>
      <vt:lpstr>Давайте построим свой дом БЕЗ насилия!</vt:lpstr>
    </vt:vector>
  </TitlesOfParts>
  <Company>SPecialiST RePack &amp;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36</cp:revision>
  <dcterms:created xsi:type="dcterms:W3CDTF">2017-04-20T11:50:21Z</dcterms:created>
  <dcterms:modified xsi:type="dcterms:W3CDTF">2017-04-29T06:08:27Z</dcterms:modified>
</cp:coreProperties>
</file>